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7" r:id="rId3"/>
    <p:sldId id="261" r:id="rId4"/>
    <p:sldId id="263" r:id="rId5"/>
    <p:sldId id="258" r:id="rId6"/>
    <p:sldId id="262" r:id="rId7"/>
    <p:sldId id="260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51" autoAdjust="0"/>
  </p:normalViewPr>
  <p:slideViewPr>
    <p:cSldViewPr>
      <p:cViewPr>
        <p:scale>
          <a:sx n="86" d="100"/>
          <a:sy n="86" d="100"/>
        </p:scale>
        <p:origin x="-2334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2"/>
              <c:layout>
                <c:manualLayout>
                  <c:x val="9.1597647516282688E-2"/>
                  <c:y val="-0.13790943496444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неколико недеља/месеци</c:v>
                </c:pt>
                <c:pt idx="1">
                  <c:v>око годину дана</c:v>
                </c:pt>
                <c:pt idx="2">
                  <c:v>више од  2 године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0.14000000000000001</c:v>
                </c:pt>
                <c:pt idx="2">
                  <c:v>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egendEntry>
        <c:idx val="0"/>
        <c:txPr>
          <a:bodyPr/>
          <a:lstStyle/>
          <a:p>
            <a:pPr>
              <a:defRPr sz="1800" baseline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aseline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7.8703703703703706E-2"/>
          <c:y val="7.0204948648497564E-2"/>
          <c:w val="0.27124380285797611"/>
          <c:h val="0.8595898817555514"/>
        </c:manualLayout>
      </c:layout>
      <c:overlay val="0"/>
      <c:txPr>
        <a:bodyPr/>
        <a:lstStyle/>
        <a:p>
          <a:pPr>
            <a:defRPr sz="1800">
              <a:solidFill>
                <a:schemeClr val="accent3">
                  <a:lumMod val="50000"/>
                </a:schemeClr>
              </a:solidFill>
              <a:latin typeface="Comic Sans MS" pitchFamily="66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explosion val="25"/>
          <c:dPt>
            <c:idx val="1"/>
            <c:bubble3D val="0"/>
          </c:dPt>
          <c:dLbls>
            <c:dLbl>
              <c:idx val="0"/>
              <c:layout>
                <c:manualLayout>
                  <c:x val="-0.1750715077821319"/>
                  <c:y val="-6.9025744321484409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rPr>
                      <a:t>50%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7465525666449366E-2"/>
                  <c:y val="2.7359125896661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6493512169487136E-2"/>
                  <c:y val="-0.23992905780195115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rPr>
                      <a:t>8%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4878133994420498"/>
                  <c:y val="2.65232204473255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rPr>
                      <a:t>42%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854517996476215E-2"/>
                  <c:y val="-5.3859964093357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8097271646374528E-3"/>
                  <c:y val="-0.111952901864284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6885009378157E-3"/>
                  <c:y val="-5.916177919504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12908892345508E-2"/>
                  <c:y val="-5.476104563229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6195217298353847E-2"/>
                  <c:y val="-4.1812795237306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2">
                        <a:lumMod val="10000"/>
                      </a:schemeClr>
                    </a:solidFill>
                    <a:latin typeface="Comic Sans MS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да, једанпут годишње</c:v>
                </c:pt>
                <c:pt idx="1">
                  <c:v>да, једанпут у две године</c:v>
                </c:pt>
                <c:pt idx="2">
                  <c:v>протекло је више од две године</c:v>
                </c:pt>
                <c:pt idx="3">
                  <c:v>не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%">
                  <c:v>0.5</c:v>
                </c:pt>
                <c:pt idx="2" formatCode="0%">
                  <c:v>0.08</c:v>
                </c:pt>
                <c:pt idx="3" formatCode="0%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8.3987285516146121E-2"/>
          <c:y val="0.62036299622771307"/>
          <c:w val="0.85375934524568031"/>
          <c:h val="0.36177610102721286"/>
        </c:manualLayout>
      </c:layout>
      <c:overlay val="0"/>
      <c:txPr>
        <a:bodyPr/>
        <a:lstStyle/>
        <a:p>
          <a:pPr>
            <a:defRPr sz="1600">
              <a:solidFill>
                <a:schemeClr val="tx2">
                  <a:lumMod val="50000"/>
                </a:schemeClr>
              </a:solidFill>
              <a:latin typeface="Comic Sans MS" pitchFamily="66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2.1428044858982438E-2"/>
                  <c:y val="-1.0689048018233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669600573975684E-2"/>
                  <c:y val="-4.5428454077493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4">
                        <a:lumMod val="50000"/>
                      </a:schemeClr>
                    </a:solidFill>
                    <a:latin typeface="Comic Sans MS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8"/>
        <c:gapDepth val="43"/>
        <c:shape val="cylinder"/>
        <c:axId val="32040448"/>
        <c:axId val="32041984"/>
        <c:axId val="0"/>
      </c:bar3DChart>
      <c:catAx>
        <c:axId val="32040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="1" baseline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defRPr>
            </a:pPr>
            <a:endParaRPr lang="en-US"/>
          </a:p>
        </c:txPr>
        <c:crossAx val="32041984"/>
        <c:crosses val="autoZero"/>
        <c:auto val="1"/>
        <c:lblAlgn val="ctr"/>
        <c:lblOffset val="100"/>
        <c:noMultiLvlLbl val="0"/>
      </c:catAx>
      <c:valAx>
        <c:axId val="32041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defRPr>
            </a:pPr>
            <a:endParaRPr lang="en-US"/>
          </a:p>
        </c:txPr>
        <c:crossAx val="32040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781193519525033"/>
          <c:y val="0.11149147008357096"/>
          <c:w val="0.51139854885961855"/>
          <c:h val="0.786815353849572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7.44858721478555E-2"/>
                  <c:y val="-0.59327300824599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290416749354782E-2"/>
                  <c:y val="2.4079500425878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433661482398625E-2"/>
                  <c:y val="8.8001410337123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274735196403652E-2"/>
                  <c:y val="1.7889987532249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4045391356215894E-3"/>
                  <c:y val="-5.3128163228777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7239927333914104E-2"/>
                  <c:y val="-1.5273572998061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0206321839152507E-2"/>
                  <c:y val="-1.8161369415743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1323776655712763E-2"/>
                  <c:y val="-1.393209396486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да, делимично</c:v>
                </c:pt>
                <c:pt idx="2">
                  <c:v>не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egendEntry>
        <c:idx val="0"/>
        <c:txPr>
          <a:bodyPr/>
          <a:lstStyle/>
          <a:p>
            <a:pPr>
              <a:defRPr sz="1800">
                <a:solidFill>
                  <a:schemeClr val="accent5">
                    <a:lumMod val="50000"/>
                  </a:schemeClr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>
                <a:solidFill>
                  <a:schemeClr val="accent5">
                    <a:lumMod val="50000"/>
                  </a:schemeClr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>
                <a:solidFill>
                  <a:schemeClr val="accent5">
                    <a:lumMod val="50000"/>
                  </a:schemeClr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9.5527495433296791E-2"/>
          <c:y val="8.1344935439272195E-2"/>
          <c:w val="0.32464367429336294"/>
          <c:h val="0.90303893703168781"/>
        </c:manualLayout>
      </c:layout>
      <c:overlay val="0"/>
      <c:txPr>
        <a:bodyPr/>
        <a:lstStyle/>
        <a:p>
          <a:pPr>
            <a:defRPr sz="1800">
              <a:solidFill>
                <a:schemeClr val="accent5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5359121317674"/>
          <c:y val="0.10205994268610677"/>
          <c:w val="0.73521365273139583"/>
          <c:h val="0.79441030245005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ДА ЛИ КОРИШЋЕЊЕ ИНТЕРНЕТА МОЖЕ ДА ПОМОГНЕ У УЧЕЊУ?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да, делимично</c:v>
                </c:pt>
                <c:pt idx="2">
                  <c:v>не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0.28999999999999998</c:v>
                </c:pt>
                <c:pt idx="2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15424"/>
        <c:axId val="32216960"/>
      </c:barChart>
      <c:catAx>
        <c:axId val="32215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2216960"/>
        <c:crosses val="autoZero"/>
        <c:auto val="1"/>
        <c:lblAlgn val="ctr"/>
        <c:lblOffset val="100"/>
        <c:noMultiLvlLbl val="0"/>
      </c:catAx>
      <c:valAx>
        <c:axId val="3221696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32215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>
          <a:solidFill>
            <a:schemeClr val="accent3">
              <a:lumMod val="50000"/>
            </a:schemeClr>
          </a:solidFill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96014387090517E-2"/>
          <c:y val="8.7754142046676031E-2"/>
          <c:w val="0.47967325264897442"/>
          <c:h val="0.8721942711418542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6"/>
              <c:layout>
                <c:manualLayout>
                  <c:x val="-4.6296296296296294E-3"/>
                  <c:y val="-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6296296296296294E-3"/>
                  <c:y val="-1.1224130643577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10000"/>
                      </a:schemeClr>
                    </a:solidFill>
                    <a:latin typeface="Comic Sans MS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да, делимично</c:v>
                </c:pt>
                <c:pt idx="2">
                  <c:v>не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0.31</c:v>
                </c:pt>
                <c:pt idx="1">
                  <c:v>0.14000000000000001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16282443861184"/>
          <c:y val="5.1424636038783347E-2"/>
          <c:w val="0.2744582968795567"/>
          <c:h val="0.89715050697497967"/>
        </c:manualLayout>
      </c:layout>
      <c:overlay val="0"/>
      <c:txPr>
        <a:bodyPr/>
        <a:lstStyle/>
        <a:p>
          <a:pPr>
            <a:defRPr sz="1600">
              <a:solidFill>
                <a:schemeClr val="tx2">
                  <a:lumMod val="50000"/>
                </a:schemeClr>
              </a:solidFill>
              <a:latin typeface="Comic Sans MS" pitchFamily="66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2.1428044858982438E-2"/>
                  <c:y val="-1.0689048018233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669600573975684E-2"/>
                  <c:y val="-4.5428454077493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  <a:latin typeface="Comic Sans MS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да, делимично</c:v>
                </c:pt>
                <c:pt idx="2">
                  <c:v>не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0.79</c:v>
                </c:pt>
                <c:pt idx="1">
                  <c:v>0.21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8"/>
        <c:gapDepth val="43"/>
        <c:shape val="cylinder"/>
        <c:axId val="32253440"/>
        <c:axId val="32254976"/>
        <c:axId val="0"/>
      </c:bar3DChart>
      <c:catAx>
        <c:axId val="32253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="1" baseline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defRPr>
            </a:pPr>
            <a:endParaRPr lang="en-US"/>
          </a:p>
        </c:txPr>
        <c:crossAx val="32254976"/>
        <c:crosses val="autoZero"/>
        <c:auto val="1"/>
        <c:lblAlgn val="ctr"/>
        <c:lblOffset val="100"/>
        <c:noMultiLvlLbl val="0"/>
      </c:catAx>
      <c:valAx>
        <c:axId val="322549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defRPr>
            </a:pPr>
            <a:endParaRPr lang="en-US"/>
          </a:p>
        </c:txPr>
        <c:crossAx val="32253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2.1428044858982438E-2"/>
                  <c:y val="-1.0689048018233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669600573975684E-2"/>
                  <c:y val="-4.5428454077493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25000"/>
                      </a:schemeClr>
                    </a:solidFill>
                    <a:latin typeface="Comic Sans MS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да, делимично</c:v>
                </c:pt>
                <c:pt idx="2">
                  <c:v>не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0.36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8"/>
        <c:gapDepth val="43"/>
        <c:shape val="cylinder"/>
        <c:axId val="31418240"/>
        <c:axId val="31419776"/>
        <c:axId val="0"/>
      </c:bar3DChart>
      <c:catAx>
        <c:axId val="31418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="1" baseline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defRPr>
            </a:pPr>
            <a:endParaRPr lang="en-US"/>
          </a:p>
        </c:txPr>
        <c:crossAx val="31419776"/>
        <c:crosses val="autoZero"/>
        <c:auto val="1"/>
        <c:lblAlgn val="ctr"/>
        <c:lblOffset val="100"/>
        <c:noMultiLvlLbl val="0"/>
      </c:catAx>
      <c:valAx>
        <c:axId val="314197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defRPr>
            </a:pPr>
            <a:endParaRPr lang="en-US"/>
          </a:p>
        </c:txPr>
        <c:crossAx val="31418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1D91C-F9DB-4751-8F10-1EDC2B758CD3}" type="datetimeFigureOut">
              <a:rPr lang="sr-Latn-CS" smtClean="0"/>
              <a:t>13.12.2017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7BC48-F9D9-40E0-A533-23DB42653B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44902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7BC48-F9D9-40E0-A533-23DB42653BAF}" type="slidenum">
              <a:rPr lang="sr-Latn-CS" smtClean="0"/>
              <a:t>3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6855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21D1-89D4-4D7C-B777-BCE1EC347A5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02B8BF-6588-4C25-AF1A-5FA98FE55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21D1-89D4-4D7C-B777-BCE1EC347A5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B8BF-6588-4C25-AF1A-5FA98FE55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21D1-89D4-4D7C-B777-BCE1EC347A5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B8BF-6588-4C25-AF1A-5FA98FE55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21D1-89D4-4D7C-B777-BCE1EC347A5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B8BF-6588-4C25-AF1A-5FA98FE55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21D1-89D4-4D7C-B777-BCE1EC347A5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B8BF-6588-4C25-AF1A-5FA98FE55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21D1-89D4-4D7C-B777-BCE1EC347A5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B8BF-6588-4C25-AF1A-5FA98FE55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21D1-89D4-4D7C-B777-BCE1EC347A5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B8BF-6588-4C25-AF1A-5FA98FE55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21D1-89D4-4D7C-B777-BCE1EC347A5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B8BF-6588-4C25-AF1A-5FA98FE55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21D1-89D4-4D7C-B777-BCE1EC347A5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B8BF-6588-4C25-AF1A-5FA98FE55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21D1-89D4-4D7C-B777-BCE1EC347A5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B8BF-6588-4C25-AF1A-5FA98FE55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21D1-89D4-4D7C-B777-BCE1EC347A5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B8BF-6588-4C25-AF1A-5FA98FE55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BB21D1-89D4-4D7C-B777-BCE1EC347A5D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02B8BF-6588-4C25-AF1A-5FA98FE55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873547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sr-Cyrl-CS" sz="4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РЕЗУЛТАТИ АНКЕТИРАЊА </a:t>
            </a:r>
            <a:r>
              <a:rPr lang="sr-Cyrl-CS" sz="4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ОБОЛЕЛИХ ОД ЦЕЛИЈАКИЈЕ</a:t>
            </a:r>
            <a:endParaRPr lang="sr-Latn-RS" sz="48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sr-Cyrl-RS" sz="4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м</a:t>
            </a:r>
            <a:r>
              <a:rPr lang="sr-Cyrl-RS" sz="4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ај 2017.године</a:t>
            </a:r>
            <a:endParaRPr lang="sr-Latn-CS" sz="48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93610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defRPr sz="2160" b="1" i="0" u="none" strike="noStrike" kern="1200" baseline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Информишем се и верујем информацијама о безглутенским производима на друштвеним мрежама: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035999"/>
              </p:ext>
            </p:extLst>
          </p:nvPr>
        </p:nvGraphicFramePr>
        <p:xfrm>
          <a:off x="755576" y="1556792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80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израда упитника, анкетирање и обрада резултата:</a:t>
            </a:r>
            <a:r>
              <a:rPr lang="sr-Cyrl-RS" dirty="0">
                <a:latin typeface="Comic Sans MS" pitchFamily="66" charset="0"/>
              </a:rPr>
              <a:t> </a:t>
            </a:r>
            <a:r>
              <a:rPr lang="sr-Cyrl-RS" dirty="0" smtClean="0">
                <a:latin typeface="Comic Sans MS" pitchFamily="66" charset="0"/>
              </a:rPr>
              <a:t>Весна Павков, </a:t>
            </a:r>
            <a:r>
              <a:rPr lang="sr-Cyrl-RS" smtClean="0">
                <a:latin typeface="Comic Sans MS" pitchFamily="66" charset="0"/>
              </a:rPr>
              <a:t>председница УСЗЦ                  </a:t>
            </a:r>
            <a:r>
              <a:rPr lang="sr-Cyrl-RS" smtClean="0">
                <a:latin typeface="Comic Sans MS" pitchFamily="66" charset="0"/>
              </a:rPr>
              <a:t>Мирела </a:t>
            </a:r>
            <a:r>
              <a:rPr lang="sr-Cyrl-RS" dirty="0">
                <a:latin typeface="Comic Sans MS" pitchFamily="66" charset="0"/>
              </a:rPr>
              <a:t>Марковић, психолог, члан УО </a:t>
            </a:r>
            <a:r>
              <a:rPr lang="sr-Cyrl-RS" dirty="0" smtClean="0">
                <a:latin typeface="Comic Sans MS" pitchFamily="66" charset="0"/>
              </a:rPr>
              <a:t>УСЗЦ</a:t>
            </a:r>
          </a:p>
          <a:p>
            <a:endParaRPr lang="sr-Cyrl-RS" dirty="0">
              <a:latin typeface="Comic Sans MS" pitchFamily="66" charset="0"/>
            </a:endParaRPr>
          </a:p>
          <a:p>
            <a:r>
              <a:rPr lang="sr-Cyrl-RS" dirty="0" smtClean="0">
                <a:latin typeface="Comic Sans MS" pitchFamily="66" charset="0"/>
              </a:rPr>
              <a:t>израда презентације:</a:t>
            </a:r>
            <a:r>
              <a:rPr lang="sr-Cyrl-RS" dirty="0">
                <a:latin typeface="Comic Sans MS" pitchFamily="66" charset="0"/>
              </a:rPr>
              <a:t> </a:t>
            </a:r>
            <a:r>
              <a:rPr lang="sr-Cyrl-RS" dirty="0" smtClean="0">
                <a:latin typeface="Comic Sans MS" pitchFamily="66" charset="0"/>
              </a:rPr>
              <a:t>Марија </a:t>
            </a:r>
            <a:r>
              <a:rPr lang="sr-Cyrl-RS" dirty="0">
                <a:latin typeface="Comic Sans MS" pitchFamily="66" charset="0"/>
              </a:rPr>
              <a:t>Цвејић, професор математике и информатике: </a:t>
            </a:r>
            <a:endParaRPr lang="sr-Cyrl-R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Comic Sans MS" pitchFamily="66" charset="0"/>
              </a:rPr>
              <a:t>  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60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Анкетирање је спровело Удружење Србије за целијакију у мају 2017. године на манифестацији обележавања Светског дана целијакије којој је присуствовало око 200 посетилаца</a:t>
            </a:r>
          </a:p>
          <a:p>
            <a:endParaRPr lang="sr-Cyrl-RS" dirty="0" smtClean="0">
              <a:latin typeface="Comic Sans MS" pitchFamily="66" charset="0"/>
            </a:endParaRPr>
          </a:p>
          <a:p>
            <a:r>
              <a:rPr lang="sr-Cyrl-RS" dirty="0" smtClean="0">
                <a:latin typeface="Comic Sans MS" pitchFamily="66" charset="0"/>
              </a:rPr>
              <a:t>Сви анкетирани су оболели од целијакије и спроводе безглутенску дијету најмање годину дана</a:t>
            </a:r>
          </a:p>
          <a:p>
            <a:endParaRPr lang="sr-Cyrl-RS" dirty="0" smtClean="0">
              <a:latin typeface="Comic Sans MS" pitchFamily="66" charset="0"/>
            </a:endParaRPr>
          </a:p>
          <a:p>
            <a:r>
              <a:rPr lang="sr-Cyrl-RS" dirty="0" smtClean="0">
                <a:latin typeface="Comic Sans MS" pitchFamily="66" charset="0"/>
              </a:rPr>
              <a:t>Сви анкетирани су пунолетне особе оба пола из различитих градова Србије</a:t>
            </a:r>
          </a:p>
          <a:p>
            <a:endParaRPr lang="sr-Cyrl-R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60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sr-Cyrl-CS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Колико времена је протекло од појаве симптома до дијагнозе целијакије?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6580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40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64807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sr-Cyrl-CS" sz="2800" b="1" dirty="0" smtClean="0">
                <a:latin typeface="Comic Sans MS" pitchFamily="66" charset="0"/>
              </a:rPr>
              <a:t>Контролишем присуство антитела у крви:</a:t>
            </a:r>
            <a:endParaRPr lang="sr-Latn-CS" sz="2800" b="1" dirty="0">
              <a:latin typeface="Comic Sans MS" pitchFamily="66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213725"/>
              </p:ext>
            </p:extLst>
          </p:nvPr>
        </p:nvGraphicFramePr>
        <p:xfrm>
          <a:off x="827584" y="1340768"/>
          <a:ext cx="75963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00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 sz="2160" b="1" i="0" u="none" strike="noStrike" kern="1200" baseline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Придржавам се безглутенске дијете: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325289"/>
              </p:ext>
            </p:extLst>
          </p:nvPr>
        </p:nvGraphicFramePr>
        <p:xfrm>
          <a:off x="755576" y="1556792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428794"/>
              </p:ext>
            </p:extLst>
          </p:nvPr>
        </p:nvGraphicFramePr>
        <p:xfrm>
          <a:off x="510678" y="1313185"/>
          <a:ext cx="7976761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510678" y="35907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defRPr>
            </a:pPr>
            <a:r>
              <a:rPr lang="ru-RU" sz="2800" dirty="0" smtClean="0">
                <a:solidFill>
                  <a:schemeClr val="accent2"/>
                </a:solidFill>
                <a:latin typeface="Comic Sans MS" pitchFamily="66" charset="0"/>
              </a:rPr>
              <a:t>Задовољан/на сам квалитетом безглутенског </a:t>
            </a:r>
            <a:r>
              <a:rPr lang="sr-Latn-RS" sz="2800" dirty="0" smtClean="0">
                <a:solidFill>
                  <a:schemeClr val="accent2"/>
                </a:solidFill>
                <a:latin typeface="Comic Sans MS" pitchFamily="66" charset="0"/>
              </a:rPr>
              <a:t>Schar </a:t>
            </a:r>
            <a:r>
              <a:rPr lang="sr-Cyrl-RS" sz="2800" dirty="0" smtClean="0">
                <a:solidFill>
                  <a:schemeClr val="accent2"/>
                </a:solidFill>
                <a:latin typeface="Comic Sans MS" pitchFamily="66" charset="0"/>
              </a:rPr>
              <a:t>брашна које је на листи лекова:</a:t>
            </a:r>
            <a:endParaRPr lang="ru-RU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7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390707"/>
              </p:ext>
            </p:extLst>
          </p:nvPr>
        </p:nvGraphicFramePr>
        <p:xfrm>
          <a:off x="899592" y="1124744"/>
          <a:ext cx="73448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611560" y="33265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defRPr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Верујем декларацијама на прехрамбеним производима: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20880" cy="144016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sr-Cyrl-CS" sz="2800" b="1" dirty="0" smtClean="0">
                <a:latin typeface="Comic Sans MS" pitchFamily="66" charset="0"/>
              </a:rPr>
              <a:t>Сигуран/на сам у исправност производа ако има написану изјаву произвођача „БЕЗ ГЛУТЕНА“ :</a:t>
            </a:r>
            <a:endParaRPr lang="sr-Latn-CS" sz="2800" b="1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723187"/>
              </p:ext>
            </p:extLst>
          </p:nvPr>
        </p:nvGraphicFramePr>
        <p:xfrm>
          <a:off x="467544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99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defRPr sz="2160" b="1" i="0" u="none" strike="noStrike" kern="1200" baseline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defRPr>
            </a:pPr>
            <a:r>
              <a:rPr lang="sr-Cyrl-CS" sz="2800" b="1" dirty="0">
                <a:solidFill>
                  <a:srgbClr val="793F3F"/>
                </a:solidFill>
                <a:latin typeface="Comic Sans MS" pitchFamily="66" charset="0"/>
              </a:rPr>
              <a:t>Сигуран/на сам у исправност производа ако има </a:t>
            </a:r>
            <a:r>
              <a:rPr lang="sr-Cyrl-CS" sz="2800" b="1" dirty="0" smtClean="0">
                <a:solidFill>
                  <a:srgbClr val="793F3F"/>
                </a:solidFill>
                <a:latin typeface="Comic Sans MS" pitchFamily="66" charset="0"/>
              </a:rPr>
              <a:t>знак  „ПРЕЦРТАНЕ ПШЕНИЦЕ“ :</a:t>
            </a:r>
            <a:endParaRPr lang="ru-RU" sz="2800" b="1" dirty="0">
              <a:solidFill>
                <a:srgbClr val="793F3F"/>
              </a:solidFill>
              <a:latin typeface="Comic Sans MS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149609"/>
              </p:ext>
            </p:extLst>
          </p:nvPr>
        </p:nvGraphicFramePr>
        <p:xfrm>
          <a:off x="755576" y="1556792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80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622</TotalTime>
  <Words>190</Words>
  <Application>Microsoft Office PowerPoint</Application>
  <PresentationFormat>On-screen Show (4:3)</PresentationFormat>
  <Paragraphs>32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PowerPoint Presentation</vt:lpstr>
      <vt:lpstr> </vt:lpstr>
      <vt:lpstr>PowerPoint Presentation</vt:lpstr>
      <vt:lpstr>Контролишем присуство антитела у крви:</vt:lpstr>
      <vt:lpstr>Придржавам се безглутенске дијете:</vt:lpstr>
      <vt:lpstr>PowerPoint Presentation</vt:lpstr>
      <vt:lpstr>PowerPoint Presentation</vt:lpstr>
      <vt:lpstr>Сигуран/на сам у исправност производа ако има написану изјаву произвођача „БЕЗ ГЛУТЕНА“ :</vt:lpstr>
      <vt:lpstr>Сигуран/на сам у исправност производа ако има знак  „ПРЕЦРТАНЕ ПШЕНИЦЕ“ :</vt:lpstr>
      <vt:lpstr>Информишем се и верујем информацијама о безглутенским производима на друштвеним мрежама: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</dc:creator>
  <cp:lastModifiedBy>Korisnik</cp:lastModifiedBy>
  <cp:revision>62</cp:revision>
  <dcterms:created xsi:type="dcterms:W3CDTF">2011-03-03T13:15:41Z</dcterms:created>
  <dcterms:modified xsi:type="dcterms:W3CDTF">2017-12-13T11:55:27Z</dcterms:modified>
</cp:coreProperties>
</file>